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4" r:id="rId3"/>
    <p:sldId id="258" r:id="rId4"/>
    <p:sldId id="257" r:id="rId5"/>
    <p:sldId id="260" r:id="rId6"/>
    <p:sldId id="265" r:id="rId7"/>
    <p:sldId id="266" r:id="rId8"/>
    <p:sldId id="267" r:id="rId9"/>
    <p:sldId id="259" r:id="rId10"/>
    <p:sldId id="268" r:id="rId11"/>
    <p:sldId id="292" r:id="rId12"/>
    <p:sldId id="273" r:id="rId13"/>
    <p:sldId id="262" r:id="rId14"/>
    <p:sldId id="263" r:id="rId15"/>
    <p:sldId id="276" r:id="rId16"/>
    <p:sldId id="295" r:id="rId17"/>
    <p:sldId id="293" r:id="rId18"/>
    <p:sldId id="286" r:id="rId19"/>
    <p:sldId id="277" r:id="rId20"/>
    <p:sldId id="289" r:id="rId21"/>
    <p:sldId id="291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2286" autoAdjust="0"/>
  </p:normalViewPr>
  <p:slideViewPr>
    <p:cSldViewPr>
      <p:cViewPr>
        <p:scale>
          <a:sx n="75" d="100"/>
          <a:sy n="75" d="100"/>
        </p:scale>
        <p:origin x="-4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56FC3-5EE4-4DB9-A89F-FDC184A9F08B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891F3-3A2E-4B39-B4F3-631051B565F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collect, write to file, create</a:t>
            </a:r>
            <a:r>
              <a:rPr lang="en-US" baseline="0" dirty="0" smtClean="0"/>
              <a:t> call graphs, gain critical insight into components we do not know/have sources for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891F3-3A2E-4B39-B4F3-631051B565F0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recursive traversal, linear sweep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891F3-3A2E-4B39-B4F3-631051B565F0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Variation of this scheme for </a:t>
            </a:r>
          </a:p>
          <a:p>
            <a:r>
              <a:rPr lang="en-US" dirty="0" smtClean="0"/>
              <a:t> * push immediate</a:t>
            </a:r>
          </a:p>
          <a:p>
            <a:r>
              <a:rPr lang="en-US" dirty="0" smtClean="0"/>
              <a:t> </a:t>
            </a:r>
            <a:r>
              <a:rPr lang="en-US" smtClean="0"/>
              <a:t>* indirect</a:t>
            </a:r>
            <a:r>
              <a:rPr lang="en-US" baseline="0" smtClean="0"/>
              <a:t> calls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891F3-3A2E-4B39-B4F3-631051B565F0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HW, different</a:t>
            </a:r>
            <a:r>
              <a:rPr lang="en-US" baseline="0" dirty="0" smtClean="0"/>
              <a:t> OS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891F3-3A2E-4B39-B4F3-631051B565F0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AMD64: different SEH, </a:t>
            </a:r>
            <a:r>
              <a:rPr lang="en-US" dirty="0" err="1" smtClean="0"/>
              <a:t>PatchGuard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891F3-3A2E-4B39-B4F3-631051B565F0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64CF-2CAA-4644-8ECD-4BD7F051FC7F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646464"/>
                </a:solidFill>
              </a:defRPr>
            </a:lvl1pPr>
          </a:lstStyle>
          <a:p>
            <a:r>
              <a:rPr lang="de-DE" dirty="0" smtClean="0"/>
              <a:t>Headline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>
            <a:lvl1pPr>
              <a:defRPr sz="2400">
                <a:solidFill>
                  <a:srgbClr val="646464"/>
                </a:solidFill>
              </a:defRPr>
            </a:lvl1pPr>
            <a:lvl2pPr>
              <a:defRPr sz="2400">
                <a:solidFill>
                  <a:srgbClr val="646464"/>
                </a:solidFill>
              </a:defRPr>
            </a:lvl2pPr>
            <a:lvl3pPr>
              <a:defRPr sz="2400">
                <a:solidFill>
                  <a:srgbClr val="646464"/>
                </a:solidFill>
              </a:defRPr>
            </a:lvl3pPr>
            <a:lvl4pPr>
              <a:defRPr sz="2400">
                <a:solidFill>
                  <a:srgbClr val="646464"/>
                </a:solidFill>
              </a:defRPr>
            </a:lvl4pPr>
            <a:lvl5pPr>
              <a:defRPr sz="2400">
                <a:solidFill>
                  <a:srgbClr val="646464"/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500834"/>
            <a:ext cx="2133600" cy="220641"/>
          </a:xfrm>
        </p:spPr>
        <p:txBody>
          <a:bodyPr/>
          <a:lstStyle>
            <a:lvl1pPr>
              <a:defRPr sz="1000">
                <a:solidFill>
                  <a:srgbClr val="646464"/>
                </a:solidFill>
              </a:defRPr>
            </a:lvl1pPr>
          </a:lstStyle>
          <a:p>
            <a:fld id="{B54664CF-2CAA-4644-8ECD-4BD7F051FC7F}" type="datetimeFigureOut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500834"/>
            <a:ext cx="2895600" cy="220641"/>
          </a:xfrm>
        </p:spPr>
        <p:txBody>
          <a:bodyPr/>
          <a:lstStyle>
            <a:lvl1pPr>
              <a:defRPr sz="1000">
                <a:solidFill>
                  <a:srgbClr val="646464"/>
                </a:solidFill>
              </a:defRPr>
            </a:lvl1pPr>
          </a:lstStyle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133600" cy="220641"/>
          </a:xfrm>
        </p:spPr>
        <p:txBody>
          <a:bodyPr/>
          <a:lstStyle>
            <a:lvl1pPr>
              <a:defRPr sz="1000">
                <a:solidFill>
                  <a:srgbClr val="646464"/>
                </a:solidFill>
              </a:defRPr>
            </a:lvl1pPr>
          </a:lstStyle>
          <a:p>
            <a:fld id="{3F075681-849C-40B3-9636-9613172DCCC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571472" y="855644"/>
            <a:ext cx="8001056" cy="1588"/>
          </a:xfrm>
          <a:prstGeom prst="line">
            <a:avLst/>
          </a:prstGeom>
          <a:ln w="28575">
            <a:solidFill>
              <a:srgbClr val="6464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64CF-2CAA-4644-8ECD-4BD7F051FC7F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75681-849C-40B3-9636-9613172DCC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sz="5300" b="1" dirty="0" err="1" smtClean="0"/>
              <a:t>NTrace</a:t>
            </a:r>
            <a:r>
              <a:rPr lang="de-DE" sz="5300" b="1" dirty="0" smtClean="0"/>
              <a:t/>
            </a:r>
            <a:br>
              <a:rPr lang="de-DE" sz="5300" b="1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Dynamic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Boundary</a:t>
            </a:r>
            <a:r>
              <a:rPr lang="de-DE" dirty="0" smtClean="0"/>
              <a:t> </a:t>
            </a:r>
            <a:r>
              <a:rPr lang="de-DE" dirty="0" err="1" smtClean="0"/>
              <a:t>Tracing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Windows on IA-32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929198"/>
            <a:ext cx="91440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Oct 13, 2009</a:t>
            </a:r>
          </a:p>
          <a:p>
            <a:r>
              <a:rPr lang="en-US" sz="2800" dirty="0" smtClean="0"/>
              <a:t>16th Working Conference on Reverse Engineering</a:t>
            </a:r>
          </a:p>
          <a:p>
            <a:endParaRPr lang="en-US" sz="2800" dirty="0" smtClean="0"/>
          </a:p>
          <a:p>
            <a:r>
              <a:rPr lang="de-DE" sz="2800" dirty="0" smtClean="0"/>
              <a:t>Johannes Passing, </a:t>
            </a:r>
            <a:r>
              <a:rPr lang="de-DE" sz="2800" dirty="0" err="1" smtClean="0"/>
              <a:t>M.Sc</a:t>
            </a:r>
            <a:r>
              <a:rPr lang="de-DE" sz="2800" dirty="0" smtClean="0"/>
              <a:t>.</a:t>
            </a:r>
          </a:p>
          <a:p>
            <a:r>
              <a:rPr lang="de-DE" sz="2800" dirty="0" smtClean="0"/>
              <a:t>Hasso Plattner Institute </a:t>
            </a:r>
            <a:r>
              <a:rPr lang="de-DE" sz="2800" dirty="0" err="1" smtClean="0"/>
              <a:t>at</a:t>
            </a:r>
            <a:r>
              <a:rPr lang="de-DE" sz="2800" dirty="0" smtClean="0"/>
              <a:t> U Potsdam, Germany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of Windows 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is re-entrant and preemptive</a:t>
            </a:r>
          </a:p>
          <a:p>
            <a:r>
              <a:rPr lang="en-US" dirty="0" smtClean="0"/>
              <a:t>Heavily multi-threaded</a:t>
            </a:r>
          </a:p>
          <a:p>
            <a:r>
              <a:rPr lang="en-US" dirty="0" smtClean="0"/>
              <a:t>Structured Exception Handling (SEH)</a:t>
            </a:r>
          </a:p>
          <a:p>
            <a:pPr lvl="1"/>
            <a:r>
              <a:rPr lang="en-US" dirty="0" smtClean="0"/>
              <a:t>Ubiquitous in both user and kernel mode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 U</a:t>
            </a:r>
            <a:r>
              <a:rPr lang="en-US" dirty="0" smtClean="0"/>
              <a:t>nwinds are function exits, too!</a:t>
            </a:r>
          </a:p>
          <a:p>
            <a:r>
              <a:rPr lang="en-US" dirty="0" smtClean="0"/>
              <a:t>Only public debugging symbols available</a:t>
            </a:r>
          </a:p>
          <a:p>
            <a:r>
              <a:rPr lang="en-US" dirty="0" smtClean="0"/>
              <a:t>No kernel modifications possible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C2FC-ECE5-4331-8C9D-A6FBD4D7BA76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Function Boundary Tracing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Implementation Strategies</a:t>
            </a:r>
          </a:p>
          <a:p>
            <a:pPr lvl="1"/>
            <a:endParaRPr lang="en-US" dirty="0" smtClean="0"/>
          </a:p>
          <a:p>
            <a:r>
              <a:rPr lang="en-US" b="1" dirty="0" err="1" smtClean="0"/>
              <a:t>NTrace</a:t>
            </a:r>
            <a:endParaRPr lang="en-US" b="1" dirty="0" smtClean="0"/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NTrace</a:t>
            </a:r>
            <a:r>
              <a:rPr lang="en-US" dirty="0" smtClean="0"/>
              <a:t> captures events</a:t>
            </a:r>
          </a:p>
          <a:p>
            <a:pPr lvl="1"/>
            <a:r>
              <a:rPr lang="en-US" dirty="0" smtClean="0"/>
              <a:t>Implementation highlights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Evaluation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C3AD-D9EB-4E5D-9DC4-7F3084576C32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</a:t>
            </a:r>
          </a:p>
          <a:p>
            <a:pPr lvl="1"/>
            <a:r>
              <a:rPr lang="en-US" dirty="0" smtClean="0"/>
              <a:t>Leverage properties of </a:t>
            </a:r>
            <a:r>
              <a:rPr lang="en-US" dirty="0" err="1" smtClean="0"/>
              <a:t>hotpatchable</a:t>
            </a:r>
            <a:r>
              <a:rPr lang="en-US" dirty="0" smtClean="0"/>
              <a:t> images</a:t>
            </a:r>
          </a:p>
          <a:p>
            <a:pPr lvl="1"/>
            <a:r>
              <a:rPr lang="en-US" dirty="0" smtClean="0"/>
              <a:t>Use in-place code modification to capture function entries</a:t>
            </a:r>
          </a:p>
          <a:p>
            <a:pPr lvl="1"/>
            <a:r>
              <a:rPr lang="en-US" dirty="0" smtClean="0"/>
              <a:t>Replace return address to capture function exits</a:t>
            </a:r>
          </a:p>
          <a:p>
            <a:pPr lvl="1"/>
            <a:r>
              <a:rPr lang="en-US" dirty="0" smtClean="0"/>
              <a:t>Integrates with SEH infrastructure to capture unwinds</a:t>
            </a:r>
          </a:p>
          <a:p>
            <a:endParaRPr lang="en-US" dirty="0" smtClean="0"/>
          </a:p>
          <a:p>
            <a:r>
              <a:rPr lang="en-US" dirty="0" smtClean="0"/>
              <a:t>Supports both kernel and user mode</a:t>
            </a:r>
          </a:p>
          <a:p>
            <a:r>
              <a:rPr lang="en-US" dirty="0" smtClean="0"/>
              <a:t>Supports SMP</a:t>
            </a:r>
          </a:p>
          <a:p>
            <a:r>
              <a:rPr lang="en-US" dirty="0" smtClean="0"/>
              <a:t>Runs on retail Windows versions (Svr03 SP1 onwards)</a:t>
            </a:r>
          </a:p>
          <a:p>
            <a:r>
              <a:rPr lang="en-US" dirty="0" smtClean="0"/>
              <a:t>Public debugging symbols suffice</a:t>
            </a:r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524AB-3DEE-4C87-B9AC-58A5C1BF0C9B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Hotpatchable</a:t>
            </a:r>
            <a:r>
              <a:rPr lang="en-US" dirty="0" smtClean="0"/>
              <a:t> images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85860"/>
            <a:ext cx="5686436" cy="5072098"/>
          </a:xfrm>
        </p:spPr>
        <p:txBody>
          <a:bodyPr/>
          <a:lstStyle/>
          <a:p>
            <a:r>
              <a:rPr lang="en-US" dirty="0" smtClean="0"/>
              <a:t>Part of </a:t>
            </a:r>
            <a:r>
              <a:rPr lang="en-US" dirty="0" err="1" smtClean="0"/>
              <a:t>Hotpatching</a:t>
            </a:r>
            <a:endParaRPr lang="en-US" dirty="0" smtClean="0"/>
          </a:p>
          <a:p>
            <a:r>
              <a:rPr lang="en-US" dirty="0" smtClean="0"/>
              <a:t>Introduced in Svr03 SP1 (DDK 3790.1830)</a:t>
            </a:r>
          </a:p>
          <a:p>
            <a:r>
              <a:rPr lang="en-US" dirty="0" smtClean="0"/>
              <a:t>Almost all OS images are </a:t>
            </a:r>
            <a:r>
              <a:rPr lang="en-US" dirty="0" err="1" smtClean="0"/>
              <a:t>hotpatchable</a:t>
            </a:r>
            <a:endParaRPr lang="en-US" dirty="0" smtClean="0"/>
          </a:p>
          <a:p>
            <a:r>
              <a:rPr lang="en-US" dirty="0" smtClean="0"/>
              <a:t>Both user and kernel mode</a:t>
            </a:r>
          </a:p>
          <a:p>
            <a:endParaRPr lang="en-US" dirty="0" smtClean="0"/>
          </a:p>
          <a:p>
            <a:r>
              <a:rPr lang="en-US" dirty="0" smtClean="0"/>
              <a:t>Compiler/Linker support: /</a:t>
            </a:r>
            <a:r>
              <a:rPr lang="en-US" dirty="0" err="1" smtClean="0"/>
              <a:t>hotpatch</a:t>
            </a:r>
            <a:r>
              <a:rPr lang="en-US" dirty="0" smtClean="0"/>
              <a:t>, /</a:t>
            </a:r>
            <a:r>
              <a:rPr lang="en-US" dirty="0" err="1" smtClean="0"/>
              <a:t>functionpadmin</a:t>
            </a: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9A154-50AC-4F74-8CFE-9995ED15FF85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500694" y="1285860"/>
            <a:ext cx="353494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...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retn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	10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nop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nop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nop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nop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nop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NtfsPinMappedData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: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edi</a:t>
            </a:r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, 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edi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push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ebp</a:t>
            </a:r>
            <a:endParaRPr lang="de-DE" sz="1400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ebp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, 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esp</a:t>
            </a:r>
            <a:endParaRPr lang="de-DE" sz="1400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ecx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, [ebp+18h]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edx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, [ebp+0Ch]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...</a:t>
            </a:r>
          </a:p>
          <a:p>
            <a:endParaRPr lang="de-DE" sz="1400" dirty="0">
              <a:solidFill>
                <a:srgbClr val="646464"/>
              </a:solidFill>
              <a:latin typeface="Lucida Console" pitchFamily="49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500694" y="1285860"/>
            <a:ext cx="366638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...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retn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	10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endParaRPr lang="de-DE" sz="1400" b="1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jmp</a:t>
            </a:r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 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PatchedNtfs</a:t>
            </a:r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...</a:t>
            </a:r>
          </a:p>
          <a:p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NtfsPinMappedData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: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b="1" dirty="0" err="1" smtClean="0">
                <a:solidFill>
                  <a:srgbClr val="646464"/>
                </a:solidFill>
                <a:latin typeface="Lucida Console" pitchFamily="49" charset="0"/>
              </a:rPr>
              <a:t>jmp</a:t>
            </a:r>
            <a:r>
              <a:rPr lang="de-DE" sz="1400" b="1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$-7	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push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ebp</a:t>
            </a:r>
            <a:endParaRPr lang="de-DE" sz="1400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ebp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, 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esp</a:t>
            </a:r>
            <a:endParaRPr lang="de-DE" sz="1400" dirty="0" smtClean="0">
              <a:solidFill>
                <a:srgbClr val="646464"/>
              </a:solidFill>
              <a:latin typeface="Lucida Console" pitchFamily="49" charset="0"/>
            </a:endParaRP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ecx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, [ebp+18h]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mov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    	</a:t>
            </a:r>
            <a:r>
              <a:rPr lang="de-DE" sz="1400" dirty="0" err="1" smtClean="0">
                <a:solidFill>
                  <a:srgbClr val="646464"/>
                </a:solidFill>
                <a:latin typeface="Lucida Console" pitchFamily="49" charset="0"/>
              </a:rPr>
              <a:t>edx</a:t>
            </a:r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, [ebp+0Ch]</a:t>
            </a:r>
          </a:p>
          <a:p>
            <a:r>
              <a:rPr lang="de-DE" sz="1400" dirty="0" smtClean="0">
                <a:solidFill>
                  <a:srgbClr val="646464"/>
                </a:solidFill>
                <a:latin typeface="Lucida Console" pitchFamily="49" charset="0"/>
              </a:rPr>
              <a:t>	...</a:t>
            </a:r>
          </a:p>
          <a:p>
            <a:endParaRPr lang="de-DE" sz="1400" dirty="0">
              <a:solidFill>
                <a:srgbClr val="646464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function entry and exit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0781-4D35-4C2A-B912-B8B9F3D8090B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Johannes Passing</a:t>
            </a:r>
            <a:endParaRPr lang="de-DE" dirty="0"/>
          </a:p>
        </p:txBody>
      </p:sp>
      <p:grpSp>
        <p:nvGrpSpPr>
          <p:cNvPr id="3" name="Gruppieren 170"/>
          <p:cNvGrpSpPr/>
          <p:nvPr/>
        </p:nvGrpSpPr>
        <p:grpSpPr>
          <a:xfrm>
            <a:off x="1960698" y="1857364"/>
            <a:ext cx="2051242" cy="669298"/>
            <a:chOff x="817690" y="1327474"/>
            <a:chExt cx="2051242" cy="669298"/>
          </a:xfrm>
        </p:grpSpPr>
        <p:sp>
          <p:nvSpPr>
            <p:cNvPr id="3154" name="Rectangle 82"/>
            <p:cNvSpPr>
              <a:spLocks noChangeArrowheads="1"/>
            </p:cNvSpPr>
            <p:nvPr/>
          </p:nvSpPr>
          <p:spPr bwMode="auto">
            <a:xfrm>
              <a:off x="939066" y="1547684"/>
              <a:ext cx="1929866" cy="4490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5" name="Rectangle 83"/>
            <p:cNvSpPr>
              <a:spLocks noChangeArrowheads="1"/>
            </p:cNvSpPr>
            <p:nvPr/>
          </p:nvSpPr>
          <p:spPr bwMode="auto">
            <a:xfrm>
              <a:off x="939066" y="1547684"/>
              <a:ext cx="1929866" cy="449088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8" name="Rectangle 86"/>
            <p:cNvSpPr>
              <a:spLocks noChangeArrowheads="1"/>
            </p:cNvSpPr>
            <p:nvPr/>
          </p:nvSpPr>
          <p:spPr bwMode="auto">
            <a:xfrm>
              <a:off x="817690" y="1327474"/>
              <a:ext cx="45602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Foo-5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8" name="Rectangle 96"/>
            <p:cNvSpPr>
              <a:spLocks noChangeArrowheads="1"/>
            </p:cNvSpPr>
            <p:nvPr/>
          </p:nvSpPr>
          <p:spPr bwMode="auto">
            <a:xfrm>
              <a:off x="1067377" y="1675995"/>
              <a:ext cx="1222422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uppieren 171"/>
          <p:cNvGrpSpPr/>
          <p:nvPr/>
        </p:nvGrpSpPr>
        <p:grpSpPr>
          <a:xfrm>
            <a:off x="5184078" y="1857364"/>
            <a:ext cx="2042572" cy="1376743"/>
            <a:chOff x="4041070" y="1327474"/>
            <a:chExt cx="2042572" cy="1376743"/>
          </a:xfrm>
        </p:grpSpPr>
        <p:sp>
          <p:nvSpPr>
            <p:cNvPr id="3164" name="Rectangle 92"/>
            <p:cNvSpPr>
              <a:spLocks noChangeArrowheads="1"/>
            </p:cNvSpPr>
            <p:nvPr/>
          </p:nvSpPr>
          <p:spPr bwMode="auto">
            <a:xfrm>
              <a:off x="4153776" y="1547684"/>
              <a:ext cx="1929866" cy="115653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5" name="Rectangle 93"/>
            <p:cNvSpPr>
              <a:spLocks noChangeArrowheads="1"/>
            </p:cNvSpPr>
            <p:nvPr/>
          </p:nvSpPr>
          <p:spPr bwMode="auto">
            <a:xfrm>
              <a:off x="4153776" y="1547684"/>
              <a:ext cx="1929866" cy="1156533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6" name="Rectangle 94"/>
            <p:cNvSpPr>
              <a:spLocks noChangeArrowheads="1"/>
            </p:cNvSpPr>
            <p:nvPr/>
          </p:nvSpPr>
          <p:spPr bwMode="auto">
            <a:xfrm>
              <a:off x="4041070" y="1327474"/>
              <a:ext cx="71173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CallProxy</a:t>
              </a:r>
              <a:r>
                <a:rPr lang="de-DE" sz="12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: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" name="Rectangle 104"/>
            <p:cNvSpPr>
              <a:spLocks noChangeArrowheads="1"/>
            </p:cNvSpPr>
            <p:nvPr/>
          </p:nvSpPr>
          <p:spPr bwMode="auto">
            <a:xfrm>
              <a:off x="4283820" y="1675995"/>
              <a:ext cx="899911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" name="Rectangle 105"/>
            <p:cNvSpPr>
              <a:spLocks noChangeArrowheads="1"/>
            </p:cNvSpPr>
            <p:nvPr/>
          </p:nvSpPr>
          <p:spPr bwMode="auto">
            <a:xfrm>
              <a:off x="4283820" y="1932617"/>
              <a:ext cx="1543200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" name="Rectangle 106"/>
            <p:cNvSpPr>
              <a:spLocks noChangeArrowheads="1"/>
            </p:cNvSpPr>
            <p:nvPr/>
          </p:nvSpPr>
          <p:spPr bwMode="auto">
            <a:xfrm>
              <a:off x="4283820" y="2383439"/>
              <a:ext cx="1671510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" name="Rectangle 107"/>
            <p:cNvSpPr>
              <a:spLocks noChangeArrowheads="1"/>
            </p:cNvSpPr>
            <p:nvPr/>
          </p:nvSpPr>
          <p:spPr bwMode="auto">
            <a:xfrm rot="16200000">
              <a:off x="4410398" y="2111212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0" name="Rectangle 108"/>
            <p:cNvSpPr>
              <a:spLocks noChangeArrowheads="1"/>
            </p:cNvSpPr>
            <p:nvPr/>
          </p:nvSpPr>
          <p:spPr bwMode="auto">
            <a:xfrm rot="16200000">
              <a:off x="4410398" y="2055726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81" name="Rectangle 109"/>
            <p:cNvSpPr>
              <a:spLocks noChangeArrowheads="1"/>
            </p:cNvSpPr>
            <p:nvPr/>
          </p:nvSpPr>
          <p:spPr bwMode="auto">
            <a:xfrm rot="16200000">
              <a:off x="4410398" y="1986369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Gruppieren 166"/>
          <p:cNvGrpSpPr/>
          <p:nvPr/>
        </p:nvGrpSpPr>
        <p:grpSpPr>
          <a:xfrm>
            <a:off x="4076095" y="2344599"/>
            <a:ext cx="660628" cy="632886"/>
            <a:chOff x="2933087" y="1814709"/>
            <a:chExt cx="660628" cy="632886"/>
          </a:xfrm>
        </p:grpSpPr>
        <p:sp>
          <p:nvSpPr>
            <p:cNvPr id="3182" name="Freeform 110"/>
            <p:cNvSpPr>
              <a:spLocks/>
            </p:cNvSpPr>
            <p:nvPr/>
          </p:nvSpPr>
          <p:spPr bwMode="auto">
            <a:xfrm>
              <a:off x="2933087" y="1873663"/>
              <a:ext cx="660628" cy="573932"/>
            </a:xfrm>
            <a:custGeom>
              <a:avLst/>
              <a:gdLst/>
              <a:ahLst/>
              <a:cxnLst>
                <a:cxn ang="0">
                  <a:pos x="0" y="331"/>
                </a:cxn>
                <a:cxn ang="0">
                  <a:pos x="370" y="156"/>
                </a:cxn>
                <a:cxn ang="0">
                  <a:pos x="52" y="0"/>
                </a:cxn>
              </a:cxnLst>
              <a:rect l="0" t="0" r="r" b="b"/>
              <a:pathLst>
                <a:path w="381" h="331">
                  <a:moveTo>
                    <a:pt x="0" y="331"/>
                  </a:moveTo>
                  <a:cubicBezTo>
                    <a:pt x="215" y="326"/>
                    <a:pt x="381" y="248"/>
                    <a:pt x="370" y="156"/>
                  </a:cubicBezTo>
                  <a:cubicBezTo>
                    <a:pt x="361" y="78"/>
                    <a:pt x="230" y="14"/>
                    <a:pt x="52" y="0"/>
                  </a:cubicBezTo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" name="Freeform 111"/>
            <p:cNvSpPr>
              <a:spLocks/>
            </p:cNvSpPr>
            <p:nvPr/>
          </p:nvSpPr>
          <p:spPr bwMode="auto">
            <a:xfrm>
              <a:off x="2933087" y="1814709"/>
              <a:ext cx="123109" cy="119641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42" y="0"/>
                </a:cxn>
                <a:cxn ang="0">
                  <a:pos x="135" y="138"/>
                </a:cxn>
                <a:cxn ang="0">
                  <a:pos x="135" y="138"/>
                </a:cxn>
                <a:cxn ang="0">
                  <a:pos x="0" y="62"/>
                </a:cxn>
              </a:cxnLst>
              <a:rect l="0" t="0" r="r" b="b"/>
              <a:pathLst>
                <a:path w="142" h="138">
                  <a:moveTo>
                    <a:pt x="0" y="62"/>
                  </a:moveTo>
                  <a:lnTo>
                    <a:pt x="142" y="0"/>
                  </a:lnTo>
                  <a:cubicBezTo>
                    <a:pt x="118" y="42"/>
                    <a:pt x="115" y="93"/>
                    <a:pt x="135" y="138"/>
                  </a:cubicBezTo>
                  <a:lnTo>
                    <a:pt x="135" y="138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uppieren 165"/>
          <p:cNvGrpSpPr/>
          <p:nvPr/>
        </p:nvGrpSpPr>
        <p:grpSpPr>
          <a:xfrm>
            <a:off x="4076095" y="2209353"/>
            <a:ext cx="1156533" cy="121375"/>
            <a:chOff x="2933087" y="1679463"/>
            <a:chExt cx="1156533" cy="121375"/>
          </a:xfrm>
        </p:grpSpPr>
        <p:sp>
          <p:nvSpPr>
            <p:cNvPr id="3184" name="Line 112"/>
            <p:cNvSpPr>
              <a:spLocks noChangeShapeType="1"/>
            </p:cNvSpPr>
            <p:nvPr/>
          </p:nvSpPr>
          <p:spPr bwMode="auto">
            <a:xfrm>
              <a:off x="2933087" y="1740150"/>
              <a:ext cx="1066368" cy="1734"/>
            </a:xfrm>
            <a:prstGeom prst="line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" name="Freeform 113"/>
            <p:cNvSpPr>
              <a:spLocks/>
            </p:cNvSpPr>
            <p:nvPr/>
          </p:nvSpPr>
          <p:spPr bwMode="auto">
            <a:xfrm>
              <a:off x="3969979" y="1679463"/>
              <a:ext cx="119641" cy="121375"/>
            </a:xfrm>
            <a:custGeom>
              <a:avLst/>
              <a:gdLst/>
              <a:ahLst/>
              <a:cxnLst>
                <a:cxn ang="0">
                  <a:pos x="138" y="69"/>
                </a:cxn>
                <a:cxn ang="0">
                  <a:pos x="0" y="138"/>
                </a:cxn>
                <a:cxn ang="0">
                  <a:pos x="0" y="0"/>
                </a:cxn>
                <a:cxn ang="0">
                  <a:pos x="138" y="69"/>
                </a:cxn>
              </a:cxnLst>
              <a:rect l="0" t="0" r="r" b="b"/>
              <a:pathLst>
                <a:path w="138" h="138">
                  <a:moveTo>
                    <a:pt x="138" y="69"/>
                  </a:moveTo>
                  <a:lnTo>
                    <a:pt x="0" y="138"/>
                  </a:lnTo>
                  <a:cubicBezTo>
                    <a:pt x="22" y="94"/>
                    <a:pt x="22" y="43"/>
                    <a:pt x="0" y="0"/>
                  </a:cubicBezTo>
                  <a:lnTo>
                    <a:pt x="138" y="69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uppieren 167"/>
          <p:cNvGrpSpPr/>
          <p:nvPr/>
        </p:nvGrpSpPr>
        <p:grpSpPr>
          <a:xfrm>
            <a:off x="4076095" y="2526662"/>
            <a:ext cx="1156533" cy="1416623"/>
            <a:chOff x="2933087" y="1996772"/>
            <a:chExt cx="1156533" cy="1416623"/>
          </a:xfrm>
        </p:grpSpPr>
        <p:sp>
          <p:nvSpPr>
            <p:cNvPr id="3186" name="Freeform 114"/>
            <p:cNvSpPr>
              <a:spLocks/>
            </p:cNvSpPr>
            <p:nvPr/>
          </p:nvSpPr>
          <p:spPr bwMode="auto">
            <a:xfrm>
              <a:off x="2933087" y="2048790"/>
              <a:ext cx="1083708" cy="1364605"/>
            </a:xfrm>
            <a:custGeom>
              <a:avLst/>
              <a:gdLst/>
              <a:ahLst/>
              <a:cxnLst>
                <a:cxn ang="0">
                  <a:pos x="625" y="0"/>
                </a:cxn>
                <a:cxn ang="0">
                  <a:pos x="0" y="787"/>
                </a:cxn>
              </a:cxnLst>
              <a:rect l="0" t="0" r="r" b="b"/>
              <a:pathLst>
                <a:path w="625" h="787">
                  <a:moveTo>
                    <a:pt x="625" y="0"/>
                  </a:moveTo>
                  <a:cubicBezTo>
                    <a:pt x="347" y="201"/>
                    <a:pt x="133" y="470"/>
                    <a:pt x="0" y="787"/>
                  </a:cubicBezTo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" name="Freeform 115"/>
            <p:cNvSpPr>
              <a:spLocks/>
            </p:cNvSpPr>
            <p:nvPr/>
          </p:nvSpPr>
          <p:spPr bwMode="auto">
            <a:xfrm>
              <a:off x="3957841" y="1996772"/>
              <a:ext cx="131779" cy="117907"/>
            </a:xfrm>
            <a:custGeom>
              <a:avLst/>
              <a:gdLst/>
              <a:ahLst/>
              <a:cxnLst>
                <a:cxn ang="0">
                  <a:pos x="153" y="0"/>
                </a:cxn>
                <a:cxn ang="0">
                  <a:pos x="80" y="136"/>
                </a:cxn>
                <a:cxn ang="0">
                  <a:pos x="0" y="23"/>
                </a:cxn>
                <a:cxn ang="0">
                  <a:pos x="153" y="0"/>
                </a:cxn>
              </a:cxnLst>
              <a:rect l="0" t="0" r="r" b="b"/>
              <a:pathLst>
                <a:path w="153" h="136">
                  <a:moveTo>
                    <a:pt x="153" y="0"/>
                  </a:moveTo>
                  <a:lnTo>
                    <a:pt x="80" y="136"/>
                  </a:lnTo>
                  <a:cubicBezTo>
                    <a:pt x="73" y="88"/>
                    <a:pt x="43" y="46"/>
                    <a:pt x="0" y="23"/>
                  </a:cubicBezTo>
                  <a:lnTo>
                    <a:pt x="1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uppieren 169"/>
          <p:cNvGrpSpPr/>
          <p:nvPr/>
        </p:nvGrpSpPr>
        <p:grpSpPr>
          <a:xfrm>
            <a:off x="1631251" y="2916797"/>
            <a:ext cx="386667" cy="253153"/>
            <a:chOff x="488243" y="2386907"/>
            <a:chExt cx="386667" cy="253153"/>
          </a:xfrm>
        </p:grpSpPr>
        <p:sp>
          <p:nvSpPr>
            <p:cNvPr id="3188" name="Freeform 116"/>
            <p:cNvSpPr>
              <a:spLocks/>
            </p:cNvSpPr>
            <p:nvPr/>
          </p:nvSpPr>
          <p:spPr bwMode="auto">
            <a:xfrm>
              <a:off x="488243" y="2447594"/>
              <a:ext cx="294768" cy="192466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170" y="0"/>
                </a:cxn>
              </a:cxnLst>
              <a:rect l="0" t="0" r="r" b="b"/>
              <a:pathLst>
                <a:path w="170" h="111">
                  <a:moveTo>
                    <a:pt x="0" y="111"/>
                  </a:moveTo>
                  <a:cubicBezTo>
                    <a:pt x="40" y="45"/>
                    <a:pt x="99" y="7"/>
                    <a:pt x="170" y="0"/>
                  </a:cubicBezTo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9" name="Freeform 117"/>
            <p:cNvSpPr>
              <a:spLocks/>
            </p:cNvSpPr>
            <p:nvPr/>
          </p:nvSpPr>
          <p:spPr bwMode="auto">
            <a:xfrm>
              <a:off x="753535" y="2386907"/>
              <a:ext cx="121375" cy="119641"/>
            </a:xfrm>
            <a:custGeom>
              <a:avLst/>
              <a:gdLst/>
              <a:ahLst/>
              <a:cxnLst>
                <a:cxn ang="0">
                  <a:pos x="139" y="70"/>
                </a:cxn>
                <a:cxn ang="0">
                  <a:pos x="0" y="138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39" y="70"/>
                </a:cxn>
              </a:cxnLst>
              <a:rect l="0" t="0" r="r" b="b"/>
              <a:pathLst>
                <a:path w="139" h="138">
                  <a:moveTo>
                    <a:pt x="139" y="70"/>
                  </a:moveTo>
                  <a:lnTo>
                    <a:pt x="0" y="138"/>
                  </a:lnTo>
                  <a:cubicBezTo>
                    <a:pt x="22" y="94"/>
                    <a:pt x="22" y="43"/>
                    <a:pt x="1" y="0"/>
                  </a:cubicBezTo>
                  <a:lnTo>
                    <a:pt x="1" y="0"/>
                  </a:lnTo>
                  <a:lnTo>
                    <a:pt x="139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uppieren 162"/>
          <p:cNvGrpSpPr/>
          <p:nvPr/>
        </p:nvGrpSpPr>
        <p:grpSpPr>
          <a:xfrm>
            <a:off x="5184078" y="3622507"/>
            <a:ext cx="2042572" cy="1381944"/>
            <a:chOff x="4041070" y="3092617"/>
            <a:chExt cx="2042572" cy="1381944"/>
          </a:xfrm>
        </p:grpSpPr>
        <p:sp>
          <p:nvSpPr>
            <p:cNvPr id="3199" name="Rectangle 127"/>
            <p:cNvSpPr>
              <a:spLocks noChangeArrowheads="1"/>
            </p:cNvSpPr>
            <p:nvPr/>
          </p:nvSpPr>
          <p:spPr bwMode="auto">
            <a:xfrm>
              <a:off x="4153776" y="3316294"/>
              <a:ext cx="1929866" cy="115826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0" name="Rectangle 128"/>
            <p:cNvSpPr>
              <a:spLocks noChangeArrowheads="1"/>
            </p:cNvSpPr>
            <p:nvPr/>
          </p:nvSpPr>
          <p:spPr bwMode="auto">
            <a:xfrm>
              <a:off x="4153776" y="3316294"/>
              <a:ext cx="1929866" cy="1158267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1" name="Rectangle 129"/>
            <p:cNvSpPr>
              <a:spLocks noChangeArrowheads="1"/>
            </p:cNvSpPr>
            <p:nvPr/>
          </p:nvSpPr>
          <p:spPr bwMode="auto">
            <a:xfrm>
              <a:off x="4283820" y="3444605"/>
              <a:ext cx="1028222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2" name="Rectangle 130"/>
            <p:cNvSpPr>
              <a:spLocks noChangeArrowheads="1"/>
            </p:cNvSpPr>
            <p:nvPr/>
          </p:nvSpPr>
          <p:spPr bwMode="auto">
            <a:xfrm>
              <a:off x="4283820" y="3701227"/>
              <a:ext cx="1671510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3" name="Rectangle 131"/>
            <p:cNvSpPr>
              <a:spLocks noChangeArrowheads="1"/>
            </p:cNvSpPr>
            <p:nvPr/>
          </p:nvSpPr>
          <p:spPr bwMode="auto">
            <a:xfrm>
              <a:off x="4283820" y="4152050"/>
              <a:ext cx="835755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04" name="Rectangle 132"/>
            <p:cNvSpPr>
              <a:spLocks noChangeArrowheads="1"/>
            </p:cNvSpPr>
            <p:nvPr/>
          </p:nvSpPr>
          <p:spPr bwMode="auto">
            <a:xfrm rot="16200000">
              <a:off x="4410398" y="3890226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5" name="Rectangle 133"/>
            <p:cNvSpPr>
              <a:spLocks noChangeArrowheads="1"/>
            </p:cNvSpPr>
            <p:nvPr/>
          </p:nvSpPr>
          <p:spPr bwMode="auto">
            <a:xfrm rot="16200000">
              <a:off x="4410398" y="3820869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6" name="Rectangle 134"/>
            <p:cNvSpPr>
              <a:spLocks noChangeArrowheads="1"/>
            </p:cNvSpPr>
            <p:nvPr/>
          </p:nvSpPr>
          <p:spPr bwMode="auto">
            <a:xfrm rot="16200000">
              <a:off x="4410398" y="3765383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07" name="Rectangle 135"/>
            <p:cNvSpPr>
              <a:spLocks noChangeArrowheads="1"/>
            </p:cNvSpPr>
            <p:nvPr/>
          </p:nvSpPr>
          <p:spPr bwMode="auto">
            <a:xfrm>
              <a:off x="4041070" y="3092617"/>
              <a:ext cx="882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EntryThunk</a:t>
              </a:r>
              <a:r>
                <a:rPr lang="de-DE" sz="1200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: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ieren 163"/>
          <p:cNvGrpSpPr/>
          <p:nvPr/>
        </p:nvGrpSpPr>
        <p:grpSpPr>
          <a:xfrm>
            <a:off x="7290805" y="2270040"/>
            <a:ext cx="409208" cy="1801556"/>
            <a:chOff x="6147797" y="1740150"/>
            <a:chExt cx="409208" cy="1801556"/>
          </a:xfrm>
        </p:grpSpPr>
        <p:sp>
          <p:nvSpPr>
            <p:cNvPr id="3209" name="Freeform 137"/>
            <p:cNvSpPr>
              <a:spLocks/>
            </p:cNvSpPr>
            <p:nvPr/>
          </p:nvSpPr>
          <p:spPr bwMode="auto">
            <a:xfrm>
              <a:off x="6147797" y="1740150"/>
              <a:ext cx="409208" cy="1732198"/>
            </a:xfrm>
            <a:custGeom>
              <a:avLst/>
              <a:gdLst/>
              <a:ahLst/>
              <a:cxnLst>
                <a:cxn ang="0">
                  <a:pos x="34" y="999"/>
                </a:cxn>
                <a:cxn ang="0">
                  <a:pos x="36" y="44"/>
                </a:cxn>
                <a:cxn ang="0">
                  <a:pos x="0" y="0"/>
                </a:cxn>
              </a:cxnLst>
              <a:rect l="0" t="0" r="r" b="b"/>
              <a:pathLst>
                <a:path w="236" h="999">
                  <a:moveTo>
                    <a:pt x="34" y="999"/>
                  </a:moveTo>
                  <a:cubicBezTo>
                    <a:pt x="235" y="736"/>
                    <a:pt x="236" y="308"/>
                    <a:pt x="36" y="44"/>
                  </a:cubicBezTo>
                  <a:cubicBezTo>
                    <a:pt x="25" y="28"/>
                    <a:pt x="13" y="13"/>
                    <a:pt x="0" y="0"/>
                  </a:cubicBezTo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10" name="Freeform 138"/>
            <p:cNvSpPr>
              <a:spLocks/>
            </p:cNvSpPr>
            <p:nvPr/>
          </p:nvSpPr>
          <p:spPr bwMode="auto">
            <a:xfrm>
              <a:off x="6147797" y="3409927"/>
              <a:ext cx="123109" cy="131779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35" y="0"/>
                </a:cxn>
                <a:cxn ang="0">
                  <a:pos x="141" y="89"/>
                </a:cxn>
                <a:cxn ang="0">
                  <a:pos x="141" y="89"/>
                </a:cxn>
                <a:cxn ang="0">
                  <a:pos x="0" y="151"/>
                </a:cxn>
              </a:cxnLst>
              <a:rect l="0" t="0" r="r" b="b"/>
              <a:pathLst>
                <a:path w="141" h="151">
                  <a:moveTo>
                    <a:pt x="0" y="151"/>
                  </a:moveTo>
                  <a:lnTo>
                    <a:pt x="35" y="0"/>
                  </a:lnTo>
                  <a:cubicBezTo>
                    <a:pt x="55" y="45"/>
                    <a:pt x="94" y="78"/>
                    <a:pt x="141" y="89"/>
                  </a:cubicBezTo>
                  <a:lnTo>
                    <a:pt x="141" y="89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uppieren 173"/>
          <p:cNvGrpSpPr/>
          <p:nvPr/>
        </p:nvGrpSpPr>
        <p:grpSpPr>
          <a:xfrm>
            <a:off x="1357290" y="3286124"/>
            <a:ext cx="3875338" cy="1510255"/>
            <a:chOff x="214282" y="2756234"/>
            <a:chExt cx="3875338" cy="1510255"/>
          </a:xfrm>
        </p:grpSpPr>
        <p:grpSp>
          <p:nvGrpSpPr>
            <p:cNvPr id="14" name="Gruppieren 168"/>
            <p:cNvGrpSpPr/>
            <p:nvPr/>
          </p:nvGrpSpPr>
          <p:grpSpPr>
            <a:xfrm>
              <a:off x="214282" y="2756234"/>
              <a:ext cx="660628" cy="977938"/>
              <a:chOff x="214282" y="2756234"/>
              <a:chExt cx="660628" cy="977938"/>
            </a:xfrm>
          </p:grpSpPr>
          <p:sp>
            <p:nvSpPr>
              <p:cNvPr id="3217" name="Freeform 145"/>
              <p:cNvSpPr>
                <a:spLocks/>
              </p:cNvSpPr>
              <p:nvPr/>
            </p:nvSpPr>
            <p:spPr bwMode="auto">
              <a:xfrm>
                <a:off x="214282" y="2801317"/>
                <a:ext cx="660628" cy="932855"/>
              </a:xfrm>
              <a:custGeom>
                <a:avLst/>
                <a:gdLst/>
                <a:ahLst/>
                <a:cxnLst>
                  <a:cxn ang="0">
                    <a:pos x="332" y="0"/>
                  </a:cxn>
                  <a:cxn ang="0">
                    <a:pos x="265" y="487"/>
                  </a:cxn>
                  <a:cxn ang="0">
                    <a:pos x="381" y="538"/>
                  </a:cxn>
                </a:cxnLst>
                <a:rect l="0" t="0" r="r" b="b"/>
                <a:pathLst>
                  <a:path w="381" h="538">
                    <a:moveTo>
                      <a:pt x="332" y="0"/>
                    </a:moveTo>
                    <a:cubicBezTo>
                      <a:pt x="30" y="126"/>
                      <a:pt x="0" y="344"/>
                      <a:pt x="265" y="487"/>
                    </a:cubicBezTo>
                    <a:cubicBezTo>
                      <a:pt x="299" y="506"/>
                      <a:pt x="338" y="523"/>
                      <a:pt x="381" y="538"/>
                    </a:cubicBezTo>
                  </a:path>
                </a:pathLst>
              </a:custGeom>
              <a:noFill/>
              <a:ln w="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18" name="Freeform 146"/>
              <p:cNvSpPr>
                <a:spLocks/>
              </p:cNvSpPr>
              <p:nvPr/>
            </p:nvSpPr>
            <p:spPr bwMode="auto">
              <a:xfrm>
                <a:off x="741397" y="2756234"/>
                <a:ext cx="133513" cy="112706"/>
              </a:xfrm>
              <a:custGeom>
                <a:avLst/>
                <a:gdLst/>
                <a:ahLst/>
                <a:cxnLst>
                  <a:cxn ang="0">
                    <a:pos x="154" y="15"/>
                  </a:cxn>
                  <a:cxn ang="0">
                    <a:pos x="49" y="129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4" y="15"/>
                  </a:cxn>
                </a:cxnLst>
                <a:rect l="0" t="0" r="r" b="b"/>
                <a:pathLst>
                  <a:path w="154" h="129">
                    <a:moveTo>
                      <a:pt x="154" y="15"/>
                    </a:moveTo>
                    <a:lnTo>
                      <a:pt x="49" y="129"/>
                    </a:lnTo>
                    <a:cubicBezTo>
                      <a:pt x="54" y="80"/>
                      <a:pt x="36" y="33"/>
                      <a:pt x="0" y="0"/>
                    </a:cubicBezTo>
                    <a:lnTo>
                      <a:pt x="0" y="0"/>
                    </a:lnTo>
                    <a:lnTo>
                      <a:pt x="154" y="15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219" name="Freeform 147"/>
            <p:cNvSpPr>
              <a:spLocks/>
            </p:cNvSpPr>
            <p:nvPr/>
          </p:nvSpPr>
          <p:spPr bwMode="auto">
            <a:xfrm>
              <a:off x="874910" y="3734172"/>
              <a:ext cx="3214710" cy="5323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54" y="307"/>
                </a:cxn>
              </a:cxnLst>
              <a:rect l="0" t="0" r="r" b="b"/>
              <a:pathLst>
                <a:path w="1854" h="307">
                  <a:moveTo>
                    <a:pt x="0" y="0"/>
                  </a:moveTo>
                  <a:cubicBezTo>
                    <a:pt x="595" y="190"/>
                    <a:pt x="1230" y="296"/>
                    <a:pt x="1854" y="307"/>
                  </a:cubicBezTo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" name="Gruppieren 172"/>
          <p:cNvGrpSpPr/>
          <p:nvPr/>
        </p:nvGrpSpPr>
        <p:grpSpPr>
          <a:xfrm>
            <a:off x="1960698" y="2566543"/>
            <a:ext cx="2292258" cy="1633363"/>
            <a:chOff x="817690" y="2036653"/>
            <a:chExt cx="2292258" cy="1633363"/>
          </a:xfrm>
        </p:grpSpPr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>
              <a:off x="939066" y="2253394"/>
              <a:ext cx="1929866" cy="14166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57" name="Rectangle 85"/>
            <p:cNvSpPr>
              <a:spLocks noChangeArrowheads="1"/>
            </p:cNvSpPr>
            <p:nvPr/>
          </p:nvSpPr>
          <p:spPr bwMode="auto">
            <a:xfrm>
              <a:off x="939066" y="2253394"/>
              <a:ext cx="1929866" cy="1416622"/>
            </a:xfrm>
            <a:prstGeom prst="rect">
              <a:avLst/>
            </a:pr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2" name="Rectangle 90"/>
            <p:cNvSpPr>
              <a:spLocks noChangeArrowheads="1"/>
            </p:cNvSpPr>
            <p:nvPr/>
          </p:nvSpPr>
          <p:spPr bwMode="auto">
            <a:xfrm>
              <a:off x="817690" y="2036653"/>
              <a:ext cx="3101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Foo</a:t>
              </a:r>
              <a:r>
                <a:rPr kumimoji="0" lang="de-DE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69" name="Rectangle 97"/>
            <p:cNvSpPr>
              <a:spLocks noChangeArrowheads="1"/>
            </p:cNvSpPr>
            <p:nvPr/>
          </p:nvSpPr>
          <p:spPr bwMode="auto">
            <a:xfrm>
              <a:off x="1067377" y="2383439"/>
              <a:ext cx="1222422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0" name="Rectangle 98"/>
            <p:cNvSpPr>
              <a:spLocks noChangeArrowheads="1"/>
            </p:cNvSpPr>
            <p:nvPr/>
          </p:nvSpPr>
          <p:spPr bwMode="auto">
            <a:xfrm>
              <a:off x="1067377" y="2640061"/>
              <a:ext cx="1543200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1" name="Rectangle 99"/>
            <p:cNvSpPr>
              <a:spLocks noChangeArrowheads="1"/>
            </p:cNvSpPr>
            <p:nvPr/>
          </p:nvSpPr>
          <p:spPr bwMode="auto">
            <a:xfrm>
              <a:off x="1067377" y="2898417"/>
              <a:ext cx="707444" cy="192466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2" name="Rectangle 100"/>
            <p:cNvSpPr>
              <a:spLocks noChangeArrowheads="1"/>
            </p:cNvSpPr>
            <p:nvPr/>
          </p:nvSpPr>
          <p:spPr bwMode="auto">
            <a:xfrm>
              <a:off x="1067377" y="3347505"/>
              <a:ext cx="1673244" cy="19420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3" name="Rectangle 101"/>
            <p:cNvSpPr>
              <a:spLocks noChangeArrowheads="1"/>
            </p:cNvSpPr>
            <p:nvPr/>
          </p:nvSpPr>
          <p:spPr bwMode="auto">
            <a:xfrm rot="16200000">
              <a:off x="1200889" y="3085681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4" name="Rectangle 102"/>
            <p:cNvSpPr>
              <a:spLocks noChangeArrowheads="1"/>
            </p:cNvSpPr>
            <p:nvPr/>
          </p:nvSpPr>
          <p:spPr bwMode="auto">
            <a:xfrm rot="16200000">
              <a:off x="1200889" y="3016324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5" name="Rectangle 103"/>
            <p:cNvSpPr>
              <a:spLocks noChangeArrowheads="1"/>
            </p:cNvSpPr>
            <p:nvPr/>
          </p:nvSpPr>
          <p:spPr bwMode="auto">
            <a:xfrm rot="16200000">
              <a:off x="1200889" y="2960838"/>
              <a:ext cx="152586" cy="305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smtClean="0">
                  <a:ln>
                    <a:noFill/>
                  </a:ln>
                  <a:solidFill>
                    <a:srgbClr val="C0C0C0"/>
                  </a:solidFill>
                  <a:effectLst/>
                  <a:latin typeface="Arial" pitchFamily="34" charset="0"/>
                  <a:cs typeface="Arial" pitchFamily="34" charset="0"/>
                </a:rPr>
                <a:t>.</a:t>
              </a:r>
              <a:endParaRPr kumimoji="0" 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20" name="Rectangle 148"/>
            <p:cNvSpPr>
              <a:spLocks noChangeArrowheads="1"/>
            </p:cNvSpPr>
            <p:nvPr/>
          </p:nvSpPr>
          <p:spPr bwMode="auto">
            <a:xfrm>
              <a:off x="3109948" y="3106489"/>
              <a:ext cx="0" cy="301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uppieren 164"/>
          <p:cNvGrpSpPr/>
          <p:nvPr/>
        </p:nvGrpSpPr>
        <p:grpSpPr>
          <a:xfrm>
            <a:off x="4847695" y="3027768"/>
            <a:ext cx="384933" cy="206339"/>
            <a:chOff x="3704687" y="2497878"/>
            <a:chExt cx="384933" cy="206339"/>
          </a:xfrm>
        </p:grpSpPr>
        <p:sp>
          <p:nvSpPr>
            <p:cNvPr id="3223" name="Freeform 151"/>
            <p:cNvSpPr>
              <a:spLocks/>
            </p:cNvSpPr>
            <p:nvPr/>
          </p:nvSpPr>
          <p:spPr bwMode="auto">
            <a:xfrm>
              <a:off x="3758439" y="2497878"/>
              <a:ext cx="331181" cy="133513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191" y="8"/>
                </a:cxn>
              </a:cxnLst>
              <a:rect l="0" t="0" r="r" b="b"/>
              <a:pathLst>
                <a:path w="191" h="77">
                  <a:moveTo>
                    <a:pt x="0" y="77"/>
                  </a:moveTo>
                  <a:cubicBezTo>
                    <a:pt x="48" y="24"/>
                    <a:pt x="115" y="0"/>
                    <a:pt x="191" y="8"/>
                  </a:cubicBezTo>
                </a:path>
              </a:pathLst>
            </a:custGeom>
            <a:noFill/>
            <a:ln w="8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24" name="Freeform 152"/>
            <p:cNvSpPr>
              <a:spLocks/>
            </p:cNvSpPr>
            <p:nvPr/>
          </p:nvSpPr>
          <p:spPr bwMode="auto">
            <a:xfrm>
              <a:off x="3704687" y="2572438"/>
              <a:ext cx="119641" cy="131779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27" y="0"/>
                </a:cxn>
                <a:cxn ang="0">
                  <a:pos x="138" y="82"/>
                </a:cxn>
                <a:cxn ang="0">
                  <a:pos x="138" y="82"/>
                </a:cxn>
                <a:cxn ang="0">
                  <a:pos x="0" y="152"/>
                </a:cxn>
              </a:cxnLst>
              <a:rect l="0" t="0" r="r" b="b"/>
              <a:pathLst>
                <a:path w="138" h="152">
                  <a:moveTo>
                    <a:pt x="0" y="152"/>
                  </a:moveTo>
                  <a:lnTo>
                    <a:pt x="27" y="0"/>
                  </a:lnTo>
                  <a:cubicBezTo>
                    <a:pt x="49" y="43"/>
                    <a:pt x="90" y="73"/>
                    <a:pt x="138" y="82"/>
                  </a:cubicBezTo>
                  <a:lnTo>
                    <a:pt x="138" y="82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27" name="Rectangle 155"/>
          <p:cNvSpPr>
            <a:spLocks noChangeArrowheads="1"/>
          </p:cNvSpPr>
          <p:nvPr/>
        </p:nvSpPr>
        <p:spPr bwMode="auto">
          <a:xfrm>
            <a:off x="5086978" y="3247978"/>
            <a:ext cx="0" cy="30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500834"/>
            <a:ext cx="2133600" cy="220641"/>
          </a:xfrm>
        </p:spPr>
        <p:txBody>
          <a:bodyPr/>
          <a:lstStyle/>
          <a:p>
            <a:fld id="{3F075681-849C-40B3-9636-9613172DCCC2}" type="slidenum">
              <a:rPr lang="de-DE" smtClean="0"/>
              <a:pPr/>
              <a:t>14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SEH: Capturing unwinds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Structured Exception Handling  implements programmatic, stack based exception handling on IA-32</a:t>
            </a:r>
          </a:p>
          <a:p>
            <a:pPr lvl="1"/>
            <a:r>
              <a:rPr lang="en-US" dirty="0" smtClean="0"/>
              <a:t>Linked list of EXCEPTION_REGISTRATION_RECORDs (ERR)</a:t>
            </a:r>
          </a:p>
          <a:p>
            <a:pPr lvl="1"/>
            <a:r>
              <a:rPr lang="en-US" dirty="0" smtClean="0"/>
              <a:t>Each </a:t>
            </a:r>
            <a:r>
              <a:rPr lang="en-US" i="1" dirty="0" smtClean="0"/>
              <a:t>must </a:t>
            </a:r>
            <a:r>
              <a:rPr lang="en-US" dirty="0" smtClean="0"/>
              <a:t>be allocated on the stack (thorough validation)</a:t>
            </a:r>
          </a:p>
          <a:p>
            <a:endParaRPr lang="en-US" dirty="0" smtClean="0"/>
          </a:p>
          <a:p>
            <a:r>
              <a:rPr lang="en-US" dirty="0" smtClean="0"/>
              <a:t>To be notified about unwinds, a registration is needed</a:t>
            </a:r>
          </a:p>
          <a:p>
            <a:r>
              <a:rPr lang="en-US" dirty="0" smtClean="0"/>
              <a:t>But: Allocating an ERR is not feasible</a:t>
            </a:r>
          </a:p>
          <a:p>
            <a:endParaRPr lang="en-US" dirty="0" smtClean="0"/>
          </a:p>
          <a:p>
            <a:r>
              <a:rPr lang="en-US" dirty="0" smtClean="0"/>
              <a:t>Solution: Modify existing ERR, use combination of two exception handlers to ‘emulate’ an exception registration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79C39-4F94-4666-BF3F-FC14DD8F28FA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NTrace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2A3B7-0DC7-47FC-88A7-62CA2AFDCCA9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16</a:t>
            </a:fld>
            <a:endParaRPr lang="de-DE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034" y="1142984"/>
          <a:ext cx="8215370" cy="5307244"/>
        </p:xfrm>
        <a:graphic>
          <a:graphicData uri="http://schemas.openxmlformats.org/presentationml/2006/ole">
            <p:oleObj spid="_x0000_s1027" name="Visio" r:id="rId3" imgW="3664696" imgH="236651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Function Boundary Tracing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Implementation Strategies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NTrace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NTrace</a:t>
            </a:r>
            <a:r>
              <a:rPr lang="en-US" dirty="0" smtClean="0"/>
              <a:t> captures events</a:t>
            </a:r>
          </a:p>
          <a:p>
            <a:pPr lvl="1"/>
            <a:r>
              <a:rPr lang="en-US" dirty="0" smtClean="0"/>
              <a:t>Implementation highlights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Performance Evaluation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C3AD-D9EB-4E5D-9DC4-7F3084576C32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NTrace</a:t>
            </a:r>
            <a:r>
              <a:rPr lang="en-US" dirty="0" smtClean="0"/>
              <a:t> vs. </a:t>
            </a:r>
            <a:r>
              <a:rPr lang="en-US" dirty="0" err="1" smtClean="0"/>
              <a:t>DTrace</a:t>
            </a:r>
            <a:r>
              <a:rPr lang="en-US" dirty="0" smtClean="0"/>
              <a:t> (IA-32)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 benchmark</a:t>
            </a:r>
          </a:p>
          <a:p>
            <a:pPr lvl="1"/>
            <a:r>
              <a:rPr lang="en-US" dirty="0" smtClean="0"/>
              <a:t>500 million calls to </a:t>
            </a:r>
            <a:r>
              <a:rPr lang="en-US" dirty="0" err="1" smtClean="0"/>
              <a:t>getpid</a:t>
            </a:r>
            <a:r>
              <a:rPr lang="en-US" dirty="0" smtClean="0"/>
              <a:t>/</a:t>
            </a:r>
            <a:r>
              <a:rPr lang="en-US" dirty="0" err="1" smtClean="0"/>
              <a:t>NtIsProcessInJob</a:t>
            </a:r>
            <a:endParaRPr lang="en-US" dirty="0" smtClean="0"/>
          </a:p>
          <a:p>
            <a:pPr lvl="1"/>
            <a:r>
              <a:rPr lang="en-US" dirty="0" smtClean="0"/>
              <a:t>Very simple system call</a:t>
            </a:r>
          </a:p>
          <a:p>
            <a:pPr lvl="2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IA-32 machine, 4 cores</a:t>
            </a:r>
          </a:p>
          <a:p>
            <a:pPr lvl="1"/>
            <a:r>
              <a:rPr lang="en-US" dirty="0" smtClean="0"/>
              <a:t>... running </a:t>
            </a:r>
            <a:r>
              <a:rPr lang="en-US" dirty="0" err="1" smtClean="0"/>
              <a:t>NTrace</a:t>
            </a:r>
            <a:r>
              <a:rPr lang="en-US" dirty="0" smtClean="0"/>
              <a:t>/Windows Server 2003 SP2</a:t>
            </a:r>
          </a:p>
          <a:p>
            <a:pPr lvl="1"/>
            <a:r>
              <a:rPr lang="en-US" dirty="0" smtClean="0"/>
              <a:t>... running </a:t>
            </a:r>
            <a:r>
              <a:rPr lang="en-US" dirty="0" err="1" smtClean="0"/>
              <a:t>DTrace</a:t>
            </a:r>
            <a:r>
              <a:rPr lang="en-US" dirty="0" smtClean="0"/>
              <a:t> FBT/</a:t>
            </a:r>
            <a:r>
              <a:rPr lang="en-US" dirty="0" err="1" smtClean="0"/>
              <a:t>OpenSolaris</a:t>
            </a:r>
            <a:r>
              <a:rPr lang="en-US" dirty="0" smtClean="0"/>
              <a:t>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Empty Probe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9BE8-1B63-441D-95D1-95BF986CCA9D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NTrace</a:t>
            </a:r>
            <a:r>
              <a:rPr lang="en-US" dirty="0" smtClean="0"/>
              <a:t> vs. </a:t>
            </a:r>
            <a:r>
              <a:rPr lang="en-US" dirty="0" err="1" smtClean="0"/>
              <a:t>DTrace</a:t>
            </a:r>
            <a:r>
              <a:rPr lang="en-US" dirty="0" smtClean="0"/>
              <a:t> (IA-32): Results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EB11-920C-4687-9BCB-C8A2E245F36F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0720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Absolute slowdown per traced system call in nanoseconds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NTrace</a:t>
            </a:r>
            <a:r>
              <a:rPr lang="en-US" dirty="0" smtClean="0"/>
              <a:t> is significantly faster than </a:t>
            </a:r>
            <a:r>
              <a:rPr lang="en-US" dirty="0" err="1" smtClean="0"/>
              <a:t>DTrace</a:t>
            </a:r>
            <a:r>
              <a:rPr lang="en-US" dirty="0" smtClean="0"/>
              <a:t>  FBT (175ns vs. 798ns)</a:t>
            </a:r>
          </a:p>
          <a:p>
            <a:r>
              <a:rPr lang="en-US" dirty="0" smtClean="0"/>
              <a:t>...even when writing all data to disk (262ns vs. 798ns)</a:t>
            </a:r>
          </a:p>
          <a:p>
            <a:r>
              <a:rPr lang="en-US" dirty="0" smtClean="0"/>
              <a:t>...roughly on par with </a:t>
            </a:r>
            <a:r>
              <a:rPr lang="en-US" dirty="0" err="1" smtClean="0"/>
              <a:t>DTrace</a:t>
            </a:r>
            <a:r>
              <a:rPr lang="en-US" dirty="0" smtClean="0"/>
              <a:t> SPARC</a:t>
            </a:r>
          </a:p>
          <a:p>
            <a:endParaRPr lang="en-US" dirty="0" smtClean="0"/>
          </a:p>
        </p:txBody>
      </p:sp>
      <p:pic>
        <p:nvPicPr>
          <p:cNvPr id="8" name="Grafik 7" descr="Ch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1785926"/>
            <a:ext cx="5656621" cy="3224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NTrace</a:t>
            </a:r>
            <a:r>
              <a:rPr lang="en-US" dirty="0" smtClean="0"/>
              <a:t> at a glance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Tracing for Windows kernel and</a:t>
            </a:r>
            <a:br>
              <a:rPr lang="en-US" dirty="0" smtClean="0"/>
            </a:br>
            <a:r>
              <a:rPr lang="en-US" dirty="0" smtClean="0"/>
              <a:t>user mode components</a:t>
            </a:r>
          </a:p>
          <a:p>
            <a:r>
              <a:rPr lang="en-US" dirty="0" smtClean="0"/>
              <a:t>Running on retail Windows systems</a:t>
            </a:r>
          </a:p>
          <a:p>
            <a:r>
              <a:rPr lang="en-US" dirty="0" smtClean="0"/>
              <a:t>No source code required</a:t>
            </a:r>
          </a:p>
          <a:p>
            <a:r>
              <a:rPr lang="en-US" dirty="0" smtClean="0"/>
              <a:t>No reboot required</a:t>
            </a:r>
          </a:p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5B01-83CA-4E1D-A3BE-52E52EF3D6EA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2</a:t>
            </a:fld>
            <a:endParaRPr lang="de-DE" dirty="0"/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857356" y="1071546"/>
          <a:ext cx="7715304" cy="5506945"/>
        </p:xfrm>
        <a:graphic>
          <a:graphicData uri="http://schemas.openxmlformats.org/presentationml/2006/ole">
            <p:oleObj spid="_x0000_s2053" name="Visio" r:id="rId4" imgW="5707326" imgH="407294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NTrace</a:t>
            </a:r>
            <a:r>
              <a:rPr lang="en-US" dirty="0" smtClean="0"/>
              <a:t> can trace both user and kernel mode Windows NT</a:t>
            </a:r>
          </a:p>
          <a:p>
            <a:r>
              <a:rPr lang="en-US" dirty="0" smtClean="0"/>
              <a:t>Integrates with Structured Exception Handling</a:t>
            </a:r>
          </a:p>
          <a:p>
            <a:r>
              <a:rPr lang="en-US" dirty="0" smtClean="0"/>
              <a:t>Overcomes IA-32 and Windows challenges, achieves </a:t>
            </a:r>
          </a:p>
          <a:p>
            <a:pPr lvl="1"/>
            <a:r>
              <a:rPr lang="en-US" dirty="0" smtClean="0"/>
              <a:t>low runtime overhead</a:t>
            </a:r>
          </a:p>
          <a:p>
            <a:pPr lvl="1"/>
            <a:r>
              <a:rPr lang="en-US" dirty="0" smtClean="0"/>
              <a:t>low risk</a:t>
            </a:r>
          </a:p>
          <a:p>
            <a:pPr lvl="1"/>
            <a:r>
              <a:rPr lang="en-US" dirty="0" smtClean="0"/>
              <a:t>decent to high coverage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work: May investigate AMD64 support</a:t>
            </a:r>
          </a:p>
          <a:p>
            <a:r>
              <a:rPr lang="en-US" dirty="0" smtClean="0"/>
              <a:t>D Script-like </a:t>
            </a:r>
            <a:r>
              <a:rPr lang="en-US" dirty="0" err="1" smtClean="0"/>
              <a:t>KTrace</a:t>
            </a:r>
            <a:r>
              <a:rPr lang="en-US" dirty="0" smtClean="0"/>
              <a:t> frontend is in the works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781-FBAC-4F9C-99D8-DC4932669E97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20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Operating Systems and Middleware Group</a:t>
            </a:r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dirty="0" err="1" smtClean="0"/>
              <a:t>Hasso-Plattner-Institut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at University of Potsdam, Germany</a:t>
            </a:r>
          </a:p>
          <a:p>
            <a:pPr algn="ctr">
              <a:buNone/>
            </a:pPr>
            <a:endParaRPr lang="en-US" sz="1100" dirty="0" smtClean="0"/>
          </a:p>
          <a:p>
            <a:pPr algn="ctr">
              <a:buNone/>
            </a:pPr>
            <a:r>
              <a:rPr lang="en-US" dirty="0" smtClean="0"/>
              <a:t>http://www.dcl.hpi.uni-potsdam.de/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mtClean="0"/>
              <a:t>More </a:t>
            </a:r>
            <a:r>
              <a:rPr lang="en-US" dirty="0" smtClean="0"/>
              <a:t>about </a:t>
            </a:r>
            <a:r>
              <a:rPr lang="en-US" dirty="0" err="1" smtClean="0"/>
              <a:t>NTrace</a:t>
            </a:r>
            <a:r>
              <a:rPr lang="en-US" dirty="0" smtClean="0"/>
              <a:t> on </a:t>
            </a:r>
          </a:p>
          <a:p>
            <a:pPr algn="ctr">
              <a:buNone/>
            </a:pPr>
            <a:r>
              <a:rPr lang="en-US" dirty="0" smtClean="0"/>
              <a:t>http://ntrace.org/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9972-A6DD-4994-A1E1-BDF71544C1DC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21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Dynamic Function Boundary Tracing</a:t>
            </a:r>
          </a:p>
          <a:p>
            <a:pPr lvl="1"/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Implementation Strategies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NTrace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 err="1" smtClean="0"/>
              <a:t>NTrace</a:t>
            </a:r>
            <a:r>
              <a:rPr lang="en-US" dirty="0" smtClean="0"/>
              <a:t> captures events</a:t>
            </a:r>
          </a:p>
          <a:p>
            <a:pPr lvl="1"/>
            <a:r>
              <a:rPr lang="en-US" dirty="0" smtClean="0"/>
              <a:t>Implementation highlights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Performance Evaluation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C3AD-D9EB-4E5D-9DC4-7F3084576C32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Dynamic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Boundary</a:t>
            </a:r>
            <a:r>
              <a:rPr lang="de-DE" dirty="0" smtClean="0"/>
              <a:t> </a:t>
            </a:r>
            <a:r>
              <a:rPr lang="de-DE" dirty="0" err="1" smtClean="0"/>
              <a:t>Tracing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Boundary</a:t>
            </a:r>
            <a:r>
              <a:rPr lang="de-DE" dirty="0" smtClean="0"/>
              <a:t> </a:t>
            </a:r>
            <a:r>
              <a:rPr lang="de-DE" dirty="0" err="1" smtClean="0"/>
              <a:t>Tracing</a:t>
            </a:r>
            <a:endParaRPr lang="de-DE" dirty="0" smtClean="0"/>
          </a:p>
          <a:p>
            <a:pPr lvl="1"/>
            <a:r>
              <a:rPr lang="de-DE" dirty="0" err="1" smtClean="0"/>
              <a:t>Tracing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entry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exit</a:t>
            </a:r>
            <a:endParaRPr lang="de-DE" dirty="0" smtClean="0"/>
          </a:p>
          <a:p>
            <a:pPr lvl="1"/>
            <a:endParaRPr lang="de-DE" dirty="0" smtClean="0"/>
          </a:p>
          <a:p>
            <a:r>
              <a:rPr lang="de-DE" dirty="0" smtClean="0"/>
              <a:t>Key </a:t>
            </a:r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i="1" dirty="0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Boundary</a:t>
            </a:r>
            <a:r>
              <a:rPr lang="de-DE" dirty="0" smtClean="0"/>
              <a:t> </a:t>
            </a:r>
            <a:r>
              <a:rPr lang="de-DE" dirty="0" err="1" smtClean="0"/>
              <a:t>Tracing</a:t>
            </a:r>
            <a:endParaRPr lang="de-DE" dirty="0" smtClean="0"/>
          </a:p>
          <a:p>
            <a:pPr lvl="1"/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rebuild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endParaRPr lang="de-DE" dirty="0" smtClean="0"/>
          </a:p>
          <a:p>
            <a:pPr lvl="1"/>
            <a:r>
              <a:rPr lang="de-DE" dirty="0" smtClean="0"/>
              <a:t>‘On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fly</a:t>
            </a:r>
            <a:r>
              <a:rPr lang="de-DE" dirty="0" smtClean="0"/>
              <a:t>‘ </a:t>
            </a:r>
            <a:r>
              <a:rPr lang="de-DE" dirty="0" err="1" smtClean="0"/>
              <a:t>instrumentation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Key </a:t>
            </a:r>
            <a:r>
              <a:rPr lang="de-DE" dirty="0" err="1" smtClean="0"/>
              <a:t>areas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application</a:t>
            </a:r>
            <a:endParaRPr lang="de-DE" dirty="0" smtClean="0"/>
          </a:p>
          <a:p>
            <a:pPr lvl="1"/>
            <a:r>
              <a:rPr lang="de-DE" dirty="0" smtClean="0"/>
              <a:t>Debugging </a:t>
            </a:r>
            <a:r>
              <a:rPr lang="de-DE" dirty="0" err="1" smtClean="0"/>
              <a:t>production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pPr lvl="1"/>
            <a:r>
              <a:rPr lang="de-DE" dirty="0" err="1" smtClean="0"/>
              <a:t>Foundation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reverse</a:t>
            </a:r>
            <a:r>
              <a:rPr lang="de-DE" dirty="0" smtClean="0"/>
              <a:t> </a:t>
            </a:r>
            <a:r>
              <a:rPr lang="de-DE" dirty="0" err="1" smtClean="0"/>
              <a:t>engineering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64CF-2CAA-4644-8ECD-4BD7F051FC7F}" type="datetimeFigureOut">
              <a:rPr lang="de-DE" smtClean="0"/>
              <a:pPr/>
              <a:t>22.11.2009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Johannes Passing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dynamic FBT tool?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Runtime Overhead</a:t>
            </a:r>
          </a:p>
          <a:p>
            <a:pPr lvl="1"/>
            <a:r>
              <a:rPr lang="en-US" dirty="0" smtClean="0"/>
              <a:t>Usage on production systems requires minimal slowdown</a:t>
            </a:r>
          </a:p>
          <a:p>
            <a:pPr lvl="1"/>
            <a:r>
              <a:rPr lang="en-US" dirty="0" smtClean="0"/>
              <a:t>Influences timing behavior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 Coverage</a:t>
            </a:r>
          </a:p>
          <a:p>
            <a:pPr lvl="1"/>
            <a:r>
              <a:rPr lang="en-US" dirty="0" smtClean="0"/>
              <a:t>Percentage of functions which can be instrumented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Risk</a:t>
            </a:r>
          </a:p>
          <a:p>
            <a:pPr lvl="1"/>
            <a:r>
              <a:rPr lang="en-US" dirty="0" smtClean="0"/>
              <a:t>Intrusiveness, danger of introducing faults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D6080-66A2-4B77-87F1-F15A19D0680A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strategies (1/3)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Leveraging CPU features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Branch Trace Storage, Instruction Based Sampling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High coverage, low risk, but...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High overhead (too fine grained)</a:t>
            </a:r>
          </a:p>
          <a:p>
            <a:pPr lvl="1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Modifying the environment</a:t>
            </a:r>
          </a:p>
          <a:p>
            <a:pPr lvl="1"/>
            <a:r>
              <a:rPr lang="en-US" dirty="0" smtClean="0"/>
              <a:t>E.g. IAT/SSDT/</a:t>
            </a:r>
            <a:r>
              <a:rPr lang="en-US" dirty="0" err="1" smtClean="0"/>
              <a:t>Vtbl</a:t>
            </a:r>
            <a:r>
              <a:rPr lang="en-US" dirty="0" smtClean="0"/>
              <a:t> patching, </a:t>
            </a:r>
            <a:r>
              <a:rPr lang="en-US" i="1" dirty="0" smtClean="0"/>
              <a:t>OSR IRP Tracker</a:t>
            </a:r>
          </a:p>
          <a:p>
            <a:pPr lvl="1"/>
            <a:r>
              <a:rPr lang="en-US" dirty="0" smtClean="0"/>
              <a:t>Low risk, low overhead, but...</a:t>
            </a:r>
          </a:p>
          <a:p>
            <a:pPr lvl="1"/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Low coverage</a:t>
            </a:r>
            <a:endParaRPr lang="en-US" dirty="0" smtClean="0"/>
          </a:p>
          <a:p>
            <a:pPr lvl="1">
              <a:buFont typeface="Wingdings"/>
              <a:buChar char="à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D0F4-ED1C-4FE1-B9F9-76DE5CC6A29D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strategies (2/3)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compilation/translation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Shade, </a:t>
            </a:r>
            <a:r>
              <a:rPr lang="en-US" i="1" dirty="0" err="1" smtClean="0"/>
              <a:t>DynamoRIO</a:t>
            </a:r>
            <a:r>
              <a:rPr lang="en-US" i="1" dirty="0" smtClean="0"/>
              <a:t>, Pin, </a:t>
            </a:r>
            <a:r>
              <a:rPr lang="en-US" i="1" dirty="0" err="1" smtClean="0"/>
              <a:t>Valgrind</a:t>
            </a:r>
            <a:endParaRPr lang="en-US" i="1" dirty="0" smtClean="0"/>
          </a:p>
          <a:p>
            <a:pPr lvl="1"/>
            <a:r>
              <a:rPr lang="en-US" dirty="0" smtClean="0"/>
              <a:t>Low overhead, may achieve high coverage, but...</a:t>
            </a:r>
          </a:p>
          <a:p>
            <a:pPr lvl="1">
              <a:buNone/>
            </a:pPr>
            <a:endParaRPr lang="en-US" dirty="0" smtClean="0"/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High risk (reliance on IA-32 disassembly)</a:t>
            </a:r>
          </a:p>
          <a:p>
            <a:endParaRPr lang="en-US" dirty="0" smtClean="0"/>
          </a:p>
          <a:p>
            <a:r>
              <a:rPr lang="en-US" dirty="0" smtClean="0"/>
              <a:t>Injecting trap-generating instructions (e.g. </a:t>
            </a:r>
            <a:r>
              <a:rPr lang="en-US" i="1" dirty="0" err="1" smtClean="0"/>
              <a:t>int</a:t>
            </a:r>
            <a:r>
              <a:rPr lang="en-US" i="1" dirty="0" smtClean="0"/>
              <a:t> 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err="1" smtClean="0"/>
              <a:t>DTrace</a:t>
            </a:r>
            <a:r>
              <a:rPr lang="en-US" i="1" dirty="0" smtClean="0"/>
              <a:t> (IA-32), </a:t>
            </a:r>
            <a:r>
              <a:rPr lang="en-US" i="1" dirty="0" err="1" smtClean="0"/>
              <a:t>KernInst</a:t>
            </a:r>
            <a:r>
              <a:rPr lang="en-US" i="1" dirty="0" smtClean="0"/>
              <a:t> (IA-32)</a:t>
            </a:r>
          </a:p>
          <a:p>
            <a:pPr lvl="1"/>
            <a:r>
              <a:rPr lang="en-US" dirty="0" smtClean="0"/>
              <a:t>High coverage, low risk, but...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 High overhead (traps are expensive)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D0F4-ED1C-4FE1-B9F9-76DE5CC6A29D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strategies (3/3)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In-place code modifications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err="1" smtClean="0"/>
              <a:t>DTrace</a:t>
            </a:r>
            <a:r>
              <a:rPr lang="en-US" i="1" dirty="0" smtClean="0"/>
              <a:t> (SPARC), </a:t>
            </a:r>
            <a:r>
              <a:rPr lang="en-US" i="1" dirty="0" err="1" smtClean="0"/>
              <a:t>KernInst</a:t>
            </a:r>
            <a:r>
              <a:rPr lang="en-US" i="1" dirty="0" smtClean="0"/>
              <a:t> (SPARC), Detours</a:t>
            </a:r>
          </a:p>
          <a:p>
            <a:pPr lvl="1"/>
            <a:r>
              <a:rPr lang="en-US" dirty="0" smtClean="0"/>
              <a:t>Potentially high coverage, low risk, low overhead, but...</a:t>
            </a:r>
          </a:p>
          <a:p>
            <a:pPr lvl="1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not easy to get right on IA-32 (and Windows)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D0F4-ED1C-4FE1-B9F9-76DE5CC6A29D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8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 of IA-32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IA-32 uses a variable-length instruction set</a:t>
            </a:r>
          </a:p>
          <a:p>
            <a:pPr lvl="1"/>
            <a:r>
              <a:rPr lang="en-US" dirty="0" smtClean="0"/>
              <a:t>Disassembly is error-prone</a:t>
            </a:r>
          </a:p>
          <a:p>
            <a:pPr lvl="1"/>
            <a:r>
              <a:rPr lang="en-US" dirty="0" smtClean="0"/>
              <a:t>Smallest </a:t>
            </a:r>
            <a:r>
              <a:rPr lang="en-US" i="1" dirty="0" err="1" smtClean="0"/>
              <a:t>jmp</a:t>
            </a:r>
            <a:r>
              <a:rPr lang="en-US" dirty="0" smtClean="0"/>
              <a:t> occupies 2 bytes, </a:t>
            </a:r>
            <a:r>
              <a:rPr lang="en-US" i="1" dirty="0" smtClean="0"/>
              <a:t>push </a:t>
            </a:r>
            <a:r>
              <a:rPr lang="en-US" i="1" dirty="0" err="1" smtClean="0"/>
              <a:t>ebp</a:t>
            </a:r>
            <a:r>
              <a:rPr lang="en-US" dirty="0" smtClean="0"/>
              <a:t> only 1</a:t>
            </a:r>
          </a:p>
          <a:p>
            <a:pPr lvl="1"/>
            <a:r>
              <a:rPr lang="en-US" dirty="0" smtClean="0"/>
              <a:t>Shifting instruction boundaries is </a:t>
            </a:r>
            <a:r>
              <a:rPr lang="en-US" i="1" dirty="0" smtClean="0"/>
              <a:t>very</a:t>
            </a:r>
            <a:r>
              <a:rPr lang="en-US" dirty="0" smtClean="0"/>
              <a:t> dangerous due to preemption and interruption</a:t>
            </a:r>
          </a:p>
          <a:p>
            <a:endParaRPr lang="en-US" dirty="0" smtClean="0"/>
          </a:p>
          <a:p>
            <a:r>
              <a:rPr lang="en-US" dirty="0" smtClean="0"/>
              <a:t>Need to adhere to Intel’s strict requirements on runtime code modification</a:t>
            </a:r>
          </a:p>
          <a:p>
            <a:pPr lvl="1"/>
            <a:r>
              <a:rPr lang="en-US" dirty="0" smtClean="0"/>
              <a:t>Issue serializing instruction (barrier) after code modification</a:t>
            </a:r>
          </a:p>
          <a:p>
            <a:pPr lvl="1"/>
            <a:r>
              <a:rPr lang="en-US" dirty="0" smtClean="0"/>
              <a:t>Stall other cores/CPUs in an multiprocessor environment</a:t>
            </a:r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C2FC-ECE5-4331-8C9D-A6FBD4D7BA76}" type="datetime1">
              <a:rPr lang="de-DE" smtClean="0"/>
              <a:pPr/>
              <a:t>22.11.2009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Johannes Passing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75681-849C-40B3-9636-9613172DCCC2}" type="slidenum">
              <a:rPr lang="de-DE" smtClean="0"/>
              <a:pPr/>
              <a:t>9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p-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jp-master</Template>
  <TotalTime>0</TotalTime>
  <Words>908</Words>
  <Application>Microsoft Office PowerPoint</Application>
  <PresentationFormat>Bildschirmpräsentation (4:3)</PresentationFormat>
  <Paragraphs>297</Paragraphs>
  <Slides>21</Slides>
  <Notes>5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3" baseType="lpstr">
      <vt:lpstr>jp-master</vt:lpstr>
      <vt:lpstr>Visio</vt:lpstr>
      <vt:lpstr>NTrace  Dynamic Function Boundary Tracing for Windows on IA-32</vt:lpstr>
      <vt:lpstr>NTrace at a glance</vt:lpstr>
      <vt:lpstr>Agenda</vt:lpstr>
      <vt:lpstr>Dynamic Function Boundary Tracing</vt:lpstr>
      <vt:lpstr>What makes a good dynamic FBT tool?</vt:lpstr>
      <vt:lpstr>Implementation strategies (1/3)</vt:lpstr>
      <vt:lpstr>Implementation strategies (2/3)</vt:lpstr>
      <vt:lpstr>Implementation strategies (3/3)</vt:lpstr>
      <vt:lpstr>Key challenges of IA-32</vt:lpstr>
      <vt:lpstr>Key challenges of Windows NT</vt:lpstr>
      <vt:lpstr>Agenda</vt:lpstr>
      <vt:lpstr>Overview</vt:lpstr>
      <vt:lpstr>Hotpatchable images</vt:lpstr>
      <vt:lpstr>Capturing function entry and exit</vt:lpstr>
      <vt:lpstr>SEH: Capturing unwinds</vt:lpstr>
      <vt:lpstr>NTrace Architecture</vt:lpstr>
      <vt:lpstr>Agenda</vt:lpstr>
      <vt:lpstr>NTrace vs. DTrace (IA-32)</vt:lpstr>
      <vt:lpstr>NTrace vs. DTrace (IA-32): Results</vt:lpstr>
      <vt:lpstr>Conclusion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NTrace: Function BoundaryTracing for Windows on IA-32</dc:title>
  <dc:creator>jp</dc:creator>
  <cp:lastModifiedBy>jp</cp:lastModifiedBy>
  <cp:revision>179</cp:revision>
  <dcterms:created xsi:type="dcterms:W3CDTF">2009-09-16T15:10:12Z</dcterms:created>
  <dcterms:modified xsi:type="dcterms:W3CDTF">2009-11-22T14:56:39Z</dcterms:modified>
</cp:coreProperties>
</file>